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2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7" r:id="rId4"/>
    <p:sldId id="298" r:id="rId5"/>
    <p:sldId id="343" r:id="rId6"/>
    <p:sldId id="281" r:id="rId7"/>
    <p:sldId id="282" r:id="rId8"/>
    <p:sldId id="279" r:id="rId9"/>
    <p:sldId id="284" r:id="rId10"/>
    <p:sldId id="285" r:id="rId11"/>
    <p:sldId id="291" r:id="rId12"/>
    <p:sldId id="293" r:id="rId13"/>
    <p:sldId id="287" r:id="rId14"/>
    <p:sldId id="295" r:id="rId15"/>
    <p:sldId id="299" r:id="rId16"/>
    <p:sldId id="300" r:id="rId17"/>
    <p:sldId id="302" r:id="rId18"/>
    <p:sldId id="307" r:id="rId19"/>
    <p:sldId id="345" r:id="rId20"/>
    <p:sldId id="305" r:id="rId21"/>
    <p:sldId id="306" r:id="rId22"/>
    <p:sldId id="311" r:id="rId23"/>
    <p:sldId id="342" r:id="rId24"/>
    <p:sldId id="312" r:id="rId25"/>
    <p:sldId id="315" r:id="rId26"/>
    <p:sldId id="316" r:id="rId27"/>
    <p:sldId id="318" r:id="rId28"/>
    <p:sldId id="344" r:id="rId29"/>
    <p:sldId id="340" r:id="rId30"/>
  </p:sldIdLst>
  <p:sldSz cx="12192000" cy="6858000"/>
  <p:notesSz cx="6735763" cy="9866313"/>
  <p:embeddedFontLst>
    <p:embeddedFont>
      <p:font typeface="나눔고딕 ExtraBold" panose="020D0904000000000000" pitchFamily="50" charset="-127"/>
      <p:bold r:id="rId33"/>
    </p:embeddedFont>
    <p:embeddedFont>
      <p:font typeface="HY중고딕" panose="02030600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나눔고딕" panose="020D0604000000000000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47C"/>
    <a:srgbClr val="F65036"/>
    <a:srgbClr val="D5FFF4"/>
    <a:srgbClr val="00CC99"/>
    <a:srgbClr val="C44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E6F93605-0C0C-4258-9724-5F2F9BB3BC90}" type="datetimeFigureOut">
              <a:rPr lang="en-US" altLang="ko-KR" smtClean="0"/>
              <a:t>9/5/2019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663FFE7F-C917-439A-8026-3D301EB5CC28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28F31B3D-E4E3-4A80-AB70-C5564C267266}" type="datetimeFigureOut">
              <a:t>2019-09-05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1900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32988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4EC0B30D-C07A-425B-A90C-BA7BEB191079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6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95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30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483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41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9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9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8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40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3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27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01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06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01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87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12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30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366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07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5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5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0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5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3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4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5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1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2019-09-05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altLang="ko-KR" smtClean="0"/>
              <a:pPr/>
              <a:t>9/5/2019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425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hyperlink" Target="http://lincplus.jbnu.ac.k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727849" y="2185982"/>
            <a:ext cx="3068599" cy="2031326"/>
            <a:chOff x="3203848" y="2185982"/>
            <a:chExt cx="3068599" cy="2031326"/>
          </a:xfrm>
        </p:grpSpPr>
        <p:sp>
          <p:nvSpPr>
            <p:cNvPr id="38" name="직사각형 37"/>
            <p:cNvSpPr/>
            <p:nvPr/>
          </p:nvSpPr>
          <p:spPr>
            <a:xfrm>
              <a:off x="3203848" y="2185982"/>
              <a:ext cx="280397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CAPSTONE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228144" y="3201645"/>
              <a:ext cx="30443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228144" y="2693813"/>
              <a:ext cx="203773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DESIGN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503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53810" y="1810767"/>
            <a:ext cx="328612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1539" y="430133"/>
            <a:ext cx="11309745" cy="276126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90804" y="30706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27584" y="714424"/>
            <a:ext cx="3312353" cy="2004283"/>
            <a:chOff x="3203848" y="2185982"/>
            <a:chExt cx="3068599" cy="1856789"/>
          </a:xfrm>
        </p:grpSpPr>
        <p:sp>
          <p:nvSpPr>
            <p:cNvPr id="21" name="직사각형 20"/>
            <p:cNvSpPr/>
            <p:nvPr/>
          </p:nvSpPr>
          <p:spPr>
            <a:xfrm>
              <a:off x="3203848" y="2185982"/>
              <a:ext cx="2597630" cy="841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CAPSTONE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28144" y="3201645"/>
              <a:ext cx="3044303" cy="841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28144" y="2693813"/>
              <a:ext cx="1887781" cy="841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6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주요 일정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630638"/>
              </p:ext>
            </p:extLst>
          </p:nvPr>
        </p:nvGraphicFramePr>
        <p:xfrm>
          <a:off x="487431" y="1177359"/>
          <a:ext cx="11253853" cy="38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551"/>
                <a:gridCol w="4925291"/>
                <a:gridCol w="4052011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일정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추진내용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09.05(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지원 설명회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12:30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~ 14:00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장소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공대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205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09.09(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)~18(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온라인신청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dirty="0" smtClean="0">
                          <a:solidFill>
                            <a:srgbClr val="1E447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액션러닝</a:t>
                      </a:r>
                      <a:r>
                        <a:rPr lang="en-US" altLang="ko-KR" sz="1400" b="1" dirty="0" smtClean="0">
                          <a:solidFill>
                            <a:srgbClr val="1E447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(1, 2</a:t>
                      </a:r>
                      <a:r>
                        <a:rPr lang="ko-KR" altLang="en-US" sz="1400" b="1" dirty="0" smtClean="0">
                          <a:solidFill>
                            <a:srgbClr val="1E447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분반</a:t>
                      </a:r>
                      <a:r>
                        <a:rPr lang="en-US" altLang="ko-KR" sz="1400" b="1" dirty="0" smtClean="0">
                          <a:solidFill>
                            <a:srgbClr val="1E447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09.11(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)~19(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dirty="0" err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r>
                        <a:rPr lang="ko-KR" altLang="en-US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지원 신청서 및 계획서 제출</a:t>
                      </a:r>
                      <a:endParaRPr lang="en-US" altLang="ko-KR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-</a:t>
                      </a:r>
                      <a:r>
                        <a:rPr lang="en-US" altLang="ko-KR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baseline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오아시스 등록 및 사업단 원본 제출</a:t>
                      </a:r>
                      <a:endParaRPr lang="ko-KR" altLang="en-US" sz="1400" b="1" dirty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오아시스에서</a:t>
                      </a:r>
                      <a:r>
                        <a:rPr lang="ko-KR" altLang="en-US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지원</a:t>
                      </a:r>
                      <a:r>
                        <a:rPr lang="ko-KR" altLang="en-US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신청서 및 계획서 작성은</a:t>
                      </a:r>
                      <a:endParaRPr lang="en-US" altLang="ko-KR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일이전부터 가능</a:t>
                      </a:r>
                      <a:endParaRPr lang="ko-KR" altLang="en-US" sz="1400" b="1" dirty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09.19(</a:t>
                      </a:r>
                      <a:r>
                        <a:rPr lang="ko-KR" altLang="en-US" sz="1400" b="1" kern="120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지원 설명회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12:30 ~ 14:00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장소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공대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205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 실습비 지원 설명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1~2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 필수 참석</a:t>
                      </a:r>
                      <a:endParaRPr lang="ko-KR" altLang="en-US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09.21.(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)/09.28.(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액션러닝 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09:00 ~ 18:00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•장소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공대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212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분반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213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분반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200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09.24(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)~11.29(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 실습비 지원</a:t>
                      </a: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①재료비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매주 화요일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금요일 구매 절차 진행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u="sng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u="sng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ko-KR" altLang="en-US" sz="1400" b="1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이내로 신청 가능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 신청 시 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회당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구매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업체 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이하로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제한</a:t>
                      </a: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②여비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전주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 지역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전공요소</a:t>
                      </a: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산학연계 팀만 해당</a:t>
                      </a: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E447C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③회의비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총 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endParaRPr lang="ko-KR" altLang="en-US" sz="1400" b="1" dirty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 산학연계 팀만 해당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4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주요 일정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03639"/>
              </p:ext>
            </p:extLst>
          </p:nvPr>
        </p:nvGraphicFramePr>
        <p:xfrm>
          <a:off x="487431" y="1156433"/>
          <a:ext cx="11230437" cy="401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51"/>
                <a:gridCol w="5247570"/>
                <a:gridCol w="3597316"/>
              </a:tblGrid>
              <a:tr h="40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일정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추진내용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액션러닝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교육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미이수시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재료비 지원 불이익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특허실무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교육 이수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경진대회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가산점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부여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컨설팅 실시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전기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전자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기계시스템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사업화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지식재산권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</a:p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코딩 분야별 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회당 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 이하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컨설팅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신청</a:t>
                      </a:r>
                      <a:r>
                        <a:rPr lang="en-US" altLang="ko-KR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 기간 추후 별도 공지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11.01.(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)~08(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중간보고서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오아시스 업로드 및 사업단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주제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팀장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팀원 및 예산 변경 기간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12.02(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~12.06(</a:t>
                      </a:r>
                      <a:r>
                        <a:rPr lang="ko-KR" altLang="en-US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경진대회 전시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판넬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 소개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</a:t>
                      </a:r>
                      <a:endParaRPr lang="ko-KR" altLang="en-US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제출 이후 팀 정보 변경 불가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심사</a:t>
                      </a:r>
                      <a:r>
                        <a:rPr lang="en-US" altLang="ko-KR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옥션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소개</a:t>
                      </a:r>
                      <a:r>
                        <a:rPr lang="en-US" altLang="ko-KR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작품집 자료로 사용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12.23(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)~01.03(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결과보고서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오아시스 업로드 및 사업단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12.24(</a:t>
                      </a:r>
                      <a:r>
                        <a:rPr lang="ko-KR" altLang="en-US" sz="1400" b="1" kern="120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경진대회 개최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옥션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운영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2020.01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기술이전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협약식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개최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일정 추후 별도 공지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>
          <a:xfrm>
            <a:off x="487431" y="5974280"/>
            <a:ext cx="9399105" cy="558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360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상기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 지원 일정은 변경될 수 있습니다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2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4649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절차 </a:t>
            </a:r>
            <a:r>
              <a:rPr lang="en-US" altLang="ko-KR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활동 사진</a:t>
            </a:r>
            <a:r>
              <a:rPr lang="en-US" altLang="ko-KR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54074" y="1272964"/>
            <a:ext cx="10469448" cy="1825241"/>
            <a:chOff x="854074" y="1581073"/>
            <a:chExt cx="10469448" cy="1825241"/>
          </a:xfrm>
        </p:grpSpPr>
        <p:sp>
          <p:nvSpPr>
            <p:cNvPr id="46" name="직사각형 45"/>
            <p:cNvSpPr/>
            <p:nvPr/>
          </p:nvSpPr>
          <p:spPr>
            <a:xfrm>
              <a:off x="854074" y="3037362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사전교육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54074" y="1581474"/>
              <a:ext cx="2520000" cy="144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503890" y="3037361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사전교육</a:t>
              </a:r>
              <a:endParaRPr kumimoji="0" lang="ko-KR" altLang="en-US" sz="14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503890" y="1581073"/>
              <a:ext cx="2520000" cy="1440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53706" y="3037362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</a:t>
              </a:r>
              <a:r>
                <a:rPr kumimoji="0" lang="en-US" altLang="ko-KR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4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전자 분야</a:t>
              </a:r>
              <a:r>
                <a:rPr lang="en-US" altLang="ko-KR" sz="14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컨설팅</a:t>
              </a:r>
              <a:endParaRPr kumimoji="0" lang="ko-KR" altLang="en-US" sz="14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53706" y="1581073"/>
              <a:ext cx="2520000" cy="14400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803522" y="3046314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경진대회 참가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803522" y="1581073"/>
              <a:ext cx="2520000" cy="1440000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54074" y="3210440"/>
            <a:ext cx="10469448" cy="1825241"/>
            <a:chOff x="854074" y="3697451"/>
            <a:chExt cx="10469448" cy="1825241"/>
          </a:xfrm>
        </p:grpSpPr>
        <p:sp>
          <p:nvSpPr>
            <p:cNvPr id="45" name="직사각형 44"/>
            <p:cNvSpPr/>
            <p:nvPr/>
          </p:nvSpPr>
          <p:spPr>
            <a:xfrm>
              <a:off x="854074" y="5153740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부스 심사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54074" y="3697852"/>
              <a:ext cx="2520000" cy="1440000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R="0" lvl="0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503890" y="5153739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심사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503890" y="3697451"/>
              <a:ext cx="2520000" cy="1440000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153706" y="5153740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Capstone</a:t>
              </a:r>
              <a:r>
                <a:rPr kumimoji="0" lang="en-US" altLang="ko-KR" sz="14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Design Auction</a:t>
              </a:r>
              <a:endParaRPr kumimoji="0" lang="ko-KR" altLang="en-US" sz="14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153706" y="3697451"/>
              <a:ext cx="2520000" cy="1440000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803522" y="5162692"/>
              <a:ext cx="2520000" cy="360000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경진대회 수상 팀</a:t>
              </a:r>
              <a:endParaRPr kumimoji="0" lang="ko-KR" altLang="en-US" sz="14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803522" y="3697451"/>
              <a:ext cx="2520000" cy="1440000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3" name="텍스트 개체 틀 8"/>
          <p:cNvSpPr txBox="1">
            <a:spLocks/>
          </p:cNvSpPr>
          <p:nvPr/>
        </p:nvSpPr>
        <p:spPr>
          <a:xfrm>
            <a:off x="854074" y="5080354"/>
            <a:ext cx="9492561" cy="16387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경진대회 평가 방법</a:t>
            </a:r>
            <a:endParaRPr lang="en-US" altLang="ko-KR" sz="1800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유형의 작품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작품 부스 전시 및 평가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부스에서 대기 후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내외 발표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무형의 작품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판넬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전시 및 발표 평가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평가장에서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내외 발표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Capstone Design Auction: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및 현장 참여의향서 접수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산업체</a:t>
            </a:r>
            <a:r>
              <a:rPr lang="en-US" altLang="ko-KR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 선정 결과 발표</a:t>
            </a:r>
            <a:endParaRPr lang="en-US" altLang="ko-KR" sz="1800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92639" y="1484784"/>
            <a:ext cx="1935145" cy="2746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825988" y="3501736"/>
            <a:ext cx="3820277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오아시스 전산프로그램 안내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1539" y="430133"/>
            <a:ext cx="11309745" cy="630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046590" y="1315887"/>
            <a:ext cx="1849749" cy="623454"/>
            <a:chOff x="1046590" y="1315887"/>
            <a:chExt cx="1849749" cy="623454"/>
          </a:xfrm>
        </p:grpSpPr>
        <p:sp>
          <p:nvSpPr>
            <p:cNvPr id="6" name="오각형 5"/>
            <p:cNvSpPr/>
            <p:nvPr/>
          </p:nvSpPr>
          <p:spPr>
            <a:xfrm rot="10800000">
              <a:off x="1046590" y="1315887"/>
              <a:ext cx="1849749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75973" y="1442948"/>
              <a:ext cx="1389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45932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신청 및 팀 등록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516229" y="1356898"/>
            <a:ext cx="7243200" cy="5017479"/>
            <a:chOff x="2349973" y="1356898"/>
            <a:chExt cx="7243200" cy="5017479"/>
          </a:xfrm>
        </p:grpSpPr>
        <p:grpSp>
          <p:nvGrpSpPr>
            <p:cNvPr id="3" name="그룹 2"/>
            <p:cNvGrpSpPr/>
            <p:nvPr/>
          </p:nvGrpSpPr>
          <p:grpSpPr>
            <a:xfrm>
              <a:off x="2369942" y="1356898"/>
              <a:ext cx="7200000" cy="4472402"/>
              <a:chOff x="868243" y="1643620"/>
              <a:chExt cx="7488832" cy="3888432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215" t="2880" r="61125" b="6411"/>
              <a:stretch>
                <a:fillRect/>
              </a:stretch>
            </p:blipFill>
            <p:spPr bwMode="auto">
              <a:xfrm>
                <a:off x="868243" y="1643620"/>
                <a:ext cx="7488832" cy="3888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00B050"/>
                </a:solidFill>
                <a:miter lim="800000"/>
                <a:headEnd/>
                <a:tailEnd/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2351667" y="1928802"/>
                <a:ext cx="589009" cy="21431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193494" y="2117525"/>
                <a:ext cx="280750" cy="92654"/>
              </a:xfrm>
              <a:prstGeom prst="rect">
                <a:avLst/>
              </a:prstGeom>
              <a:solidFill>
                <a:srgbClr val="DE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2349973" y="5879701"/>
              <a:ext cx="7243200" cy="494676"/>
            </a:xfrm>
            <a:prstGeom prst="rect">
              <a:avLst/>
            </a:prstGeom>
            <a:solidFill>
              <a:srgbClr val="00B050"/>
            </a:solidFill>
            <a:ln w="571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5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포털시스템</a:t>
              </a:r>
              <a:r>
                <a:rPr lang="ko-KR" altLang="en-US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오아시스 </a:t>
              </a:r>
              <a:r>
                <a:rPr lang="en-US" altLang="ko-KR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2.0) </a:t>
              </a:r>
              <a:r>
                <a:rPr lang="ko-KR" altLang="en-US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▶ 학사정보 ▶ </a:t>
              </a:r>
              <a:r>
                <a:rPr lang="ko-KR" altLang="en-US" sz="1600" b="1" kern="0" spc="-5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lang="ko-KR" altLang="en-US" sz="16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38231" y="1301408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45932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신청 및 팀 등록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66812" y="1309257"/>
            <a:ext cx="3310433" cy="2732804"/>
            <a:chOff x="2489560" y="1301412"/>
            <a:chExt cx="7272005" cy="5238144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5772610"/>
              <a:ext cx="7272005" cy="76694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-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 과제 신청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8" y="1301412"/>
              <a:ext cx="7236000" cy="44712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050340" y="1309256"/>
            <a:ext cx="6431614" cy="4603172"/>
            <a:chOff x="2480684" y="1041975"/>
            <a:chExt cx="7272000" cy="549758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연도</a:t>
              </a:r>
              <a:r>
                <a:rPr kumimoji="0" lang="en-US" altLang="ko-KR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학기</a:t>
              </a:r>
              <a:r>
                <a:rPr lang="en-US" altLang="ko-KR" sz="1600" b="1" kern="0" spc="-50" noProof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신청일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과목명 자동 입력 ▶ 지도교수 검색 ▶ 입력 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1041975"/>
              <a:ext cx="7235999" cy="49196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84941" y="1308691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424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45932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신청 및 팀 등록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06469" y="1334950"/>
            <a:ext cx="5040000" cy="4603170"/>
            <a:chOff x="2489560" y="1301412"/>
            <a:chExt cx="7272005" cy="5238143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5988926"/>
              <a:ext cx="7272005" cy="55062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지도교수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소속학과 자동 입력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9" y="1301412"/>
              <a:ext cx="7236001" cy="46875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376180" y="1334950"/>
            <a:ext cx="5040000" cy="4603172"/>
            <a:chOff x="2480684" y="1041975"/>
            <a:chExt cx="7272000" cy="549758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작품</a:t>
              </a: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과제</a:t>
              </a: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600" b="1" kern="0" spc="-50" noProof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작품소개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▶ </a:t>
              </a:r>
              <a:r>
                <a:rPr kumimoji="0" lang="ko-KR" altLang="en-US" sz="1600" b="1" i="0" u="none" strike="noStrike" kern="0" cap="none" spc="-50" normalizeH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중복확인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1041975"/>
              <a:ext cx="7235999" cy="49196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84941" y="1308691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424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45932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신청 및 팀 등록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06469" y="1334950"/>
            <a:ext cx="5040000" cy="4603170"/>
            <a:chOff x="2489560" y="1301412"/>
            <a:chExt cx="7272005" cy="5238143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5988926"/>
              <a:ext cx="7272005" cy="55062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팀유형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경진대회 참가여부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작품분야 선택 ▶ 저장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9" y="1301412"/>
              <a:ext cx="7236001" cy="46875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376180" y="1334950"/>
            <a:ext cx="5040000" cy="4603172"/>
            <a:chOff x="2480684" y="1041975"/>
            <a:chExt cx="7272000" cy="5497579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1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 정보 자동 입력 ▶ 팀원 수 만큼 추가 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1041975"/>
              <a:ext cx="7235999" cy="49196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34258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경진대회 참가유형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1064" y="1953655"/>
            <a:ext cx="4121055" cy="2747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1" y="1572683"/>
            <a:ext cx="5568952" cy="3712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2866" y="54892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부스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17018" y="54230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포스터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87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flipH="1">
            <a:off x="10710047" y="1298300"/>
            <a:ext cx="1259399" cy="623454"/>
            <a:chOff x="947200" y="1315887"/>
            <a:chExt cx="1849749" cy="623454"/>
          </a:xfrm>
        </p:grpSpPr>
        <p:sp>
          <p:nvSpPr>
            <p:cNvPr id="16" name="오각형 15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76367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68069" y="1308691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424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14013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등록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03766" y="1324561"/>
            <a:ext cx="4788000" cy="4603170"/>
            <a:chOff x="2489560" y="1301412"/>
            <a:chExt cx="7272005" cy="5238143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5988926"/>
              <a:ext cx="7272005" cy="55062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모든 팀원의 성명</a:t>
              </a: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학번 입력</a:t>
              </a: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저장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9" y="1301412"/>
              <a:ext cx="7236001" cy="46875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47165" y="1324559"/>
            <a:ext cx="4788000" cy="4603172"/>
            <a:chOff x="2480684" y="1041975"/>
            <a:chExt cx="7272000" cy="549758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spc="-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과제 동의</a:t>
              </a: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본인동의 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체크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저장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1041975"/>
              <a:ext cx="7235999" cy="49196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24539" y="1236859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347988" y="1236858"/>
            <a:ext cx="1656184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96036" y="1291404"/>
            <a:ext cx="352116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 프로그램 안내</a:t>
            </a:r>
            <a:endParaRPr lang="en-US" altLang="ko-KR" sz="16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12237" y="1291404"/>
            <a:ext cx="3548113" cy="17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캡스톤디자인이란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 유형 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활동 지원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 절차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주요 일정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588808" y="1219396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512236" y="1219396"/>
            <a:ext cx="324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96036" y="3447024"/>
            <a:ext cx="359317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오아시스 전산프로그램 안내</a:t>
            </a:r>
            <a:endParaRPr lang="en-US" altLang="ko-KR" sz="16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12237" y="3447024"/>
            <a:ext cx="3190399" cy="106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신청 및 팀 등록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등록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계획서 및 참가 신청서 제출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588808" y="3375016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512236" y="3375016"/>
            <a:ext cx="324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8808" y="4956313"/>
            <a:ext cx="359317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LINC+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홈페이지 로그인 안내</a:t>
            </a:r>
            <a:endParaRPr lang="en-US" altLang="ko-KR" sz="16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3596036" y="4953129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78460" y="1308691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424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10854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smtClean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 및 참가 신청서 제출</a:t>
            </a:r>
            <a:endParaRPr lang="ko-KR" altLang="en-US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99988" y="1334950"/>
            <a:ext cx="10306214" cy="4758346"/>
            <a:chOff x="1299988" y="1334950"/>
            <a:chExt cx="10306214" cy="4758346"/>
          </a:xfrm>
        </p:grpSpPr>
        <p:sp>
          <p:nvSpPr>
            <p:cNvPr id="11" name="직사각형 10"/>
            <p:cNvSpPr/>
            <p:nvPr/>
          </p:nvSpPr>
          <p:spPr>
            <a:xfrm>
              <a:off x="1299988" y="5454239"/>
              <a:ext cx="6046385" cy="63905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kumimoji="0" lang="ko-KR" altLang="en-US" sz="1600" b="1" i="0" u="none" strike="noStrike" kern="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계획서 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양식 ▶ 한글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다운로드 ▶ 작성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인쇄 </a:t>
              </a:r>
              <a:endPara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신청서 출력 ▶ 내용 자동 입력 ▶ 인쇄 ▶ 지도교수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 서명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05612" y="1334950"/>
              <a:ext cx="4793851" cy="411928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99463" y="1334950"/>
              <a:ext cx="2757233" cy="411928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848969" y="1334950"/>
              <a:ext cx="2757233" cy="4119289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346372" y="5452418"/>
            <a:ext cx="4273200" cy="639057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just" latinLnBrk="1">
              <a:defRPr/>
            </a:pPr>
            <a:r>
              <a:rPr kumimoji="0" lang="ko-KR" altLang="en-US" sz="1600" b="1" i="0" u="none" strike="noStrike" kern="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 smtClean="0">
                <a:solidFill>
                  <a:srgbClr val="1E447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600" b="1" i="0" u="none" strike="noStrike" kern="0" cap="none" normalizeH="0" noProof="0" dirty="0" smtClean="0">
                <a:ln>
                  <a:noFill/>
                </a:ln>
                <a:solidFill>
                  <a:srgbClr val="1E447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계획서</a:t>
            </a:r>
            <a:r>
              <a:rPr kumimoji="0" lang="en-US" altLang="ko-KR" sz="1600" b="1" i="0" u="none" strike="noStrike" kern="0" cap="none" normalizeH="0" noProof="0" dirty="0" smtClean="0">
                <a:ln>
                  <a:noFill/>
                </a:ln>
                <a:solidFill>
                  <a:srgbClr val="1E447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0" lang="ko-KR" altLang="en-US" sz="1600" b="1" i="0" u="none" strike="noStrike" kern="0" cap="none" normalizeH="0" noProof="0" dirty="0" smtClean="0">
                <a:ln>
                  <a:noFill/>
                </a:ln>
                <a:solidFill>
                  <a:srgbClr val="1E447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참가 신청서 ▶ </a:t>
            </a:r>
            <a:r>
              <a:rPr kumimoji="0" lang="en-US" altLang="ko-KR" sz="1600" b="1" i="0" u="none" strike="noStrike" kern="0" cap="none" normalizeH="0" noProof="0" dirty="0" smtClean="0">
                <a:ln>
                  <a:noFill/>
                </a:ln>
                <a:solidFill>
                  <a:srgbClr val="1E447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kumimoji="0" lang="ko-KR" altLang="en-US" sz="1600" b="1" i="0" u="none" strike="noStrike" kern="0" cap="none" normalizeH="0" noProof="0" dirty="0" smtClean="0">
                <a:ln>
                  <a:noFill/>
                </a:ln>
                <a:solidFill>
                  <a:srgbClr val="1E447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사업단 제출</a:t>
            </a:r>
            <a:endParaRPr kumimoji="0" lang="ko-KR" altLang="en-US" sz="1600" b="1" i="0" u="none" strike="noStrike" kern="0" cap="none" normalizeH="0" baseline="0" noProof="0" dirty="0" smtClean="0">
              <a:ln>
                <a:noFill/>
              </a:ln>
              <a:solidFill>
                <a:srgbClr val="1E447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텍스트 개체 틀 8"/>
          <p:cNvSpPr txBox="1">
            <a:spLocks/>
          </p:cNvSpPr>
          <p:nvPr/>
        </p:nvSpPr>
        <p:spPr>
          <a:xfrm>
            <a:off x="1299988" y="6149836"/>
            <a:ext cx="8020657" cy="6339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 기간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2019.04.08(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~ 12(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 장소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공대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호관 </a:t>
            </a:r>
            <a:r>
              <a:rPr lang="en-US" altLang="ko-KR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306</a:t>
            </a:r>
            <a:r>
              <a:rPr lang="ko-KR" altLang="en-US" sz="18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</a:t>
            </a:r>
            <a:endParaRPr lang="ko-KR" altLang="en-US" sz="1800" b="1" dirty="0">
              <a:solidFill>
                <a:srgbClr val="F6503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54644" y="1311799"/>
            <a:ext cx="2087528" cy="623454"/>
            <a:chOff x="1080047" y="1315887"/>
            <a:chExt cx="2052876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1080047" y="1315887"/>
              <a:ext cx="1849749" cy="623454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38525" y="1432557"/>
              <a:ext cx="189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LINC+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10854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 및 참가 신청서 제출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255440" y="1325100"/>
            <a:ext cx="7647098" cy="5057462"/>
            <a:chOff x="2480684" y="499415"/>
            <a:chExt cx="7272000" cy="604014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제출 ▶ 검토 후 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 선정 ▶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센터승인 ▶ 승인 후 수정 불가  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499415"/>
              <a:ext cx="7235999" cy="546223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4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92639" y="1484784"/>
            <a:ext cx="1935145" cy="2437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en-US" altLang="ko-KR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67307" y="3515696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로그인 안내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1539" y="430133"/>
            <a:ext cx="11309745" cy="630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85046" y="1308691"/>
            <a:ext cx="1487997" cy="623454"/>
            <a:chOff x="947199" y="1315887"/>
            <a:chExt cx="2185501" cy="623454"/>
          </a:xfrm>
        </p:grpSpPr>
        <p:sp>
          <p:nvSpPr>
            <p:cNvPr id="12" name="오각형 11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90363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LINC+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로그인 안내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255440" y="1325100"/>
            <a:ext cx="7647098" cy="5057462"/>
            <a:chOff x="2480684" y="499415"/>
            <a:chExt cx="7272000" cy="604014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포털시스템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오아시스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2.0)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▶ 학사정보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사업단 ▶ 동의합니다 체크 ▶ 저장   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499415"/>
              <a:ext cx="7235999" cy="546223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82369" y="1308691"/>
            <a:ext cx="1487997" cy="623454"/>
            <a:chOff x="947199" y="1315887"/>
            <a:chExt cx="2185501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84455" y="1334950"/>
            <a:ext cx="4825220" cy="4603170"/>
            <a:chOff x="2489560" y="1301412"/>
            <a:chExt cx="7272005" cy="5238143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5988926"/>
              <a:ext cx="7272005" cy="550629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en-US" altLang="ko-KR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LINC+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홈페이지 접속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로그인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9" y="1301412"/>
              <a:ext cx="7236001" cy="46875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04782" y="1334950"/>
            <a:ext cx="4825220" cy="4603172"/>
            <a:chOff x="2480684" y="1041975"/>
            <a:chExt cx="7272000" cy="5497580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ID&amp;PW(</a:t>
              </a: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포털시스템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로그인 정보와 동일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로그인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1041975"/>
              <a:ext cx="7235999" cy="49196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615" y="477786"/>
            <a:ext cx="390363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LINC+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로그인 안내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09632" y="1329473"/>
            <a:ext cx="1487997" cy="623454"/>
            <a:chOff x="947199" y="1315887"/>
            <a:chExt cx="2185501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615" y="477786"/>
            <a:ext cx="390363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LINC+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로그인 안내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11718" y="1341397"/>
            <a:ext cx="4825220" cy="4711024"/>
            <a:chOff x="1684455" y="1227096"/>
            <a:chExt cx="4825220" cy="4711024"/>
          </a:xfrm>
        </p:grpSpPr>
        <p:sp>
          <p:nvSpPr>
            <p:cNvPr id="11" name="직사각형 10"/>
            <p:cNvSpPr/>
            <p:nvPr/>
          </p:nvSpPr>
          <p:spPr>
            <a:xfrm>
              <a:off x="1684455" y="5454239"/>
              <a:ext cx="4825220" cy="483881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1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메시지창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6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 ▶ </a:t>
              </a:r>
              <a:r>
                <a:rPr kumimoji="0" lang="en-US" altLang="ko-KR" sz="16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PW(</a:t>
              </a:r>
              <a:r>
                <a:rPr kumimoji="0" lang="ko-KR" altLang="en-US" sz="1600" b="1" i="0" u="none" strike="noStrike" kern="0" cap="none" spc="-1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포털시스템</a:t>
              </a:r>
              <a:r>
                <a:rPr kumimoji="0" lang="ko-KR" altLang="en-US" sz="16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로그인 정보</a:t>
              </a:r>
              <a:r>
                <a:rPr kumimoji="0" lang="en-US" altLang="ko-KR" sz="16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▶ 확인  </a:t>
              </a:r>
              <a:endParaRPr kumimoji="0" lang="ko-KR" altLang="en-US" sz="1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6586" y="1227096"/>
              <a:ext cx="4801330" cy="162238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695710" y="2849479"/>
              <a:ext cx="4801330" cy="260476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554327" y="1341396"/>
            <a:ext cx="4825220" cy="4711025"/>
            <a:chOff x="1684455" y="1227095"/>
            <a:chExt cx="4825220" cy="4711025"/>
          </a:xfrm>
        </p:grpSpPr>
        <p:sp>
          <p:nvSpPr>
            <p:cNvPr id="25" name="직사각형 24"/>
            <p:cNvSpPr/>
            <p:nvPr/>
          </p:nvSpPr>
          <p:spPr>
            <a:xfrm>
              <a:off x="1684455" y="5454239"/>
              <a:ext cx="4825220" cy="483881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1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휴대폰번호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인증하기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▶ 확인 </a:t>
              </a:r>
              <a:r>
                <a:rPr lang="ko-KR" altLang="en-US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spc="-1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메시지창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확인 </a:t>
              </a:r>
              <a:endParaRPr kumimoji="0" lang="ko-KR" altLang="en-US" sz="1600" b="1" i="0" u="none" strike="noStrike" kern="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6586" y="1227095"/>
              <a:ext cx="4801330" cy="257835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95710" y="3805447"/>
              <a:ext cx="4801330" cy="16236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6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09632" y="1329473"/>
            <a:ext cx="1487997" cy="623454"/>
            <a:chOff x="947199" y="1315887"/>
            <a:chExt cx="2185501" cy="623454"/>
          </a:xfrm>
        </p:grpSpPr>
        <p:sp>
          <p:nvSpPr>
            <p:cNvPr id="16" name="오각형 15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447C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90363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LINC+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로그인 안내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786934" y="1349691"/>
            <a:ext cx="3605543" cy="2493811"/>
            <a:chOff x="2475611" y="1301412"/>
            <a:chExt cx="7920271" cy="4780053"/>
          </a:xfrm>
        </p:grpSpPr>
        <p:sp>
          <p:nvSpPr>
            <p:cNvPr id="11" name="직사각형 10"/>
            <p:cNvSpPr/>
            <p:nvPr/>
          </p:nvSpPr>
          <p:spPr>
            <a:xfrm>
              <a:off x="2475611" y="5314519"/>
              <a:ext cx="7920271" cy="766946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-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메세지창</a:t>
              </a:r>
              <a:r>
                <a:rPr kumimoji="0" lang="ko-KR" altLang="en-US" sz="16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확인 ▶ 회원가입 완료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7" y="1301412"/>
              <a:ext cx="7881056" cy="39656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11717" y="1338393"/>
            <a:ext cx="6119119" cy="4978719"/>
            <a:chOff x="2480684" y="593458"/>
            <a:chExt cx="7272000" cy="5946097"/>
          </a:xfrm>
        </p:grpSpPr>
        <p:sp>
          <p:nvSpPr>
            <p:cNvPr id="21" name="직사각형 20"/>
            <p:cNvSpPr/>
            <p:nvPr/>
          </p:nvSpPr>
          <p:spPr>
            <a:xfrm>
              <a:off x="2480684" y="5961653"/>
              <a:ext cx="7272000" cy="577902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이용약관 동의 체크 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개인정보 수집 </a:t>
              </a:r>
              <a:r>
                <a:rPr kumimoji="0" lang="en-US" altLang="ko-KR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kumimoji="0" lang="ko-KR" altLang="en-US" sz="1600" b="1" i="0" u="none" strike="noStrike" kern="0" cap="none" spc="-5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 동의 체크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저장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9" y="593458"/>
              <a:ext cx="7235998" cy="536819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4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75223" y="1919971"/>
            <a:ext cx="3432350" cy="2437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en-US" altLang="ko-KR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431" y="1294676"/>
            <a:ext cx="11253854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2019.09.19(</a:t>
            </a:r>
            <a:r>
              <a:rPr lang="ko-KR" altLang="en-US" sz="150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까지 팀원 전체 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필수 가입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http://lincplus.jbnu.ac.kr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 지원 및 추후 일정은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홈페이지를 통해서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공지함</a:t>
            </a:r>
            <a:endParaRPr lang="en-US" altLang="ko-KR" sz="1500" dirty="0" smtClean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u="sng" dirty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홈페이지 미 가입으로 인해 지원상 발생하는 불이익은 본인 책임으로 간주하오니 사업단 홈페이지에 꼭 가입바람</a:t>
            </a:r>
            <a:endParaRPr lang="en-US" altLang="ko-KR" sz="1500" u="sng" dirty="0" smtClean="0">
              <a:solidFill>
                <a:srgbClr val="F6503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지원 팀은 유형의 결과물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중간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결과보고서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과제물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있어야 하며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경진대회에 </a:t>
            </a:r>
            <a:r>
              <a:rPr lang="ko-KR" altLang="en-US" sz="1500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팀별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과제물을 출품하여야 함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 공개 원칙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및 주제 변경은 중간보고서 제출 기간에만 가능함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기간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2019.05.02~05.10)</a:t>
            </a:r>
            <a:endParaRPr lang="en-US" altLang="ko-KR" sz="15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설명회 안내사항은 설명회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 참고하기 바랍니다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담당부서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문의처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LINC+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산학교육아카데미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☎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063-270-4515, 4435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6615" y="477786"/>
            <a:ext cx="275107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LINC+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당부의 말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7431" y="4544897"/>
            <a:ext cx="11253854" cy="1569660"/>
          </a:xfrm>
          <a:prstGeom prst="rect">
            <a:avLst/>
          </a:prstGeom>
          <a:solidFill>
            <a:srgbClr val="F65036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계획서 및 참가신청서 </a:t>
            </a:r>
            <a:endParaRPr lang="en-US" altLang="ko-KR" sz="16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제출 일시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2019.09.11(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~ 19(</a:t>
            </a:r>
            <a:r>
              <a:rPr lang="ko-KR" altLang="en-US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18:00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까지</a:t>
            </a:r>
            <a:endParaRPr lang="en-US" altLang="ko-KR" sz="16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제출 방법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전북대학교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포털에서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팀 등록 후 신청서 출력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 양식 다운로드 후 작성하여 신청서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 사업단 방문 제출</a:t>
            </a:r>
            <a:endParaRPr lang="en-US" altLang="ko-KR" sz="16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제출 장소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공대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호관 </a:t>
            </a:r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306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 산학교육아카데미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위다지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92639" y="1484784"/>
            <a:ext cx="1935145" cy="2437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en-US" altLang="ko-KR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21976" y="3501736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프로그램 안내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1539" y="430133"/>
            <a:ext cx="11309745" cy="630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캡스톤디자인이란</a:t>
            </a:r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7432" y="1409848"/>
            <a:ext cx="1125385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학부 과정에서 배우는 전공 교과목 및 이론 등을 바탕으로 학생들이 주체가 되어 과제를 기획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제작에 이르는 전 과정을 경험함으로써 실제 현장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지역사회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수요에 적합한 창의적 인력을 양성하는 종합설계 교육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전공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여러 전공의 학생들이 팀을 이루어 한 학기 동안의 프로젝트 형식으로 진행되며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결과물인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작품을 완성하게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기준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교과목명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국문 또는 영문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종합설계 또는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(Capstone Design)”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부기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되어야 함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- 3, 4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학년을 대상으로 학기 단위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과제로 운영하여야 함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교과목을 수강중인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참여학과 재학생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 txBox="1">
            <a:spLocks/>
          </p:cNvSpPr>
          <p:nvPr/>
        </p:nvSpPr>
        <p:spPr>
          <a:xfrm>
            <a:off x="680733" y="1032440"/>
            <a:ext cx="5220580" cy="582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18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 소개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공학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6615" y="477786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캡스톤디자인이란</a:t>
            </a:r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18" y="4176525"/>
            <a:ext cx="3534833" cy="23565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18" y="1752658"/>
            <a:ext cx="3429001" cy="228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1785" y="2265717"/>
            <a:ext cx="5174257" cy="34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351584" y="1628801"/>
            <a:ext cx="14093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TITLE</a:t>
            </a:r>
          </a:p>
        </p:txBody>
      </p:sp>
      <p:sp>
        <p:nvSpPr>
          <p:cNvPr id="35" name="텍스트 개체 틀 8"/>
          <p:cNvSpPr txBox="1">
            <a:spLocks/>
          </p:cNvSpPr>
          <p:nvPr/>
        </p:nvSpPr>
        <p:spPr>
          <a:xfrm>
            <a:off x="661650" y="1024250"/>
            <a:ext cx="7322152" cy="6339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18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8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 소개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인문사회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예체능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6615" y="477786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캡스톤디자인이란</a:t>
            </a:r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7619" y="2783835"/>
            <a:ext cx="4419598" cy="294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78413" y="2814879"/>
            <a:ext cx="4326466" cy="2884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84177" y="2180876"/>
            <a:ext cx="4250266" cy="28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유형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75657"/>
              </p:ext>
            </p:extLst>
          </p:nvPr>
        </p:nvGraphicFramePr>
        <p:xfrm>
          <a:off x="842113" y="1297074"/>
          <a:ext cx="10525541" cy="436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376"/>
                <a:gridCol w="1590261"/>
                <a:gridCol w="3327350"/>
                <a:gridCol w="3709554"/>
              </a:tblGrid>
              <a:tr h="794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유형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지원액</a:t>
                      </a:r>
                      <a:r>
                        <a:rPr lang="en-US" altLang="ko-KR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당</a:t>
                      </a:r>
                      <a:r>
                        <a:rPr lang="en-US" altLang="ko-KR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지원항목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893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전공요소 </a:t>
                      </a:r>
                      <a:endParaRPr lang="en-US" altLang="ko-KR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만원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이내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유형의 작품 비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실험실습비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3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전공기반</a:t>
                      </a:r>
                      <a:endParaRPr lang="en-US" altLang="ko-KR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endParaRPr lang="en-US" altLang="ko-KR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만원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이내</a:t>
                      </a:r>
                      <a:endParaRPr lang="ko-KR" altLang="en-US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단일 학과로 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실험실습비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3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다학제융복합</a:t>
                      </a:r>
                      <a:endParaRPr lang="en-US" altLang="ko-KR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만원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이내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학과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이상으로 구성</a:t>
                      </a:r>
                      <a:endParaRPr lang="en-US" altLang="ko-KR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융합적 과제</a:t>
                      </a:r>
                      <a:r>
                        <a:rPr lang="ko-KR" altLang="en-US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진행</a:t>
                      </a:r>
                      <a:endParaRPr lang="en-US" altLang="ko-KR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실험실습비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93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산학연계</a:t>
                      </a:r>
                      <a:endParaRPr lang="en-US" altLang="ko-KR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endParaRPr lang="ko-KR" alt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만원 </a:t>
                      </a:r>
                      <a:r>
                        <a:rPr lang="ko-KR" altLang="en-US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이내</a:t>
                      </a:r>
                      <a:endParaRPr lang="ko-KR" altLang="en-US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산업체에서 제시한 과제</a:t>
                      </a:r>
                      <a:r>
                        <a:rPr lang="ko-KR" altLang="en-US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진행</a:t>
                      </a:r>
                      <a:endParaRPr lang="en-US" altLang="ko-KR" sz="18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(</a:t>
                      </a:r>
                      <a:r>
                        <a:rPr lang="ko-KR" altLang="en-US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산업체 </a:t>
                      </a:r>
                      <a:r>
                        <a:rPr lang="ko-KR" altLang="en-US" sz="18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멘토</a:t>
                      </a:r>
                      <a:r>
                        <a:rPr lang="ko-KR" altLang="en-US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 이상 참여</a:t>
                      </a:r>
                      <a:r>
                        <a:rPr lang="en-US" altLang="ko-KR" sz="18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실험실습비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회의비</a:t>
                      </a:r>
                      <a:r>
                        <a:rPr lang="en-US" altLang="ko-KR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• 산업체 </a:t>
                      </a:r>
                      <a:r>
                        <a:rPr lang="ko-KR" altLang="en-US" sz="18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멘토</a:t>
                      </a:r>
                      <a:r>
                        <a:rPr lang="ko-KR" altLang="en-US" sz="18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지도비</a:t>
                      </a:r>
                      <a:endParaRPr lang="ko-KR" altLang="en-US" sz="18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1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활동 지원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34274"/>
              </p:ext>
            </p:extLst>
          </p:nvPr>
        </p:nvGraphicFramePr>
        <p:xfrm>
          <a:off x="487431" y="1183676"/>
          <a:ext cx="11253853" cy="53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082"/>
                <a:gridCol w="8232771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 항목</a:t>
                      </a:r>
                      <a:endParaRPr lang="ko-KR" altLang="en-US" sz="16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내용</a:t>
                      </a:r>
                      <a:endParaRPr lang="ko-KR" altLang="en-US" sz="16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5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실험 실습비 지원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재료비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유형의 작품 혹은 제품 제작 및 프로그램 개발 시 소요되는 비용</a:t>
                      </a:r>
                      <a:endParaRPr lang="en-US" altLang="ko-KR" sz="16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지원불가항목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교재 및 참고문헌 등 구입비용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과제와 관련 없는 재료</a:t>
                      </a:r>
                      <a:endParaRPr lang="en-US" altLang="ko-KR" sz="16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6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600" b="1" u="sng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실험 실습비로 구입한 </a:t>
                      </a:r>
                      <a:r>
                        <a:rPr lang="ko-KR" altLang="en-US" sz="1600" b="1" u="sng" kern="1200" baseline="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기자재성</a:t>
                      </a:r>
                      <a:r>
                        <a:rPr lang="ko-KR" altLang="en-US" sz="1600" b="1" u="sng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물품 중 분해 및 조립하지 않은 완제품은 경진대회 종료 후      </a:t>
                      </a:r>
                      <a:endParaRPr lang="en-US" altLang="ko-KR" sz="1600" b="1" u="sng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600" b="1" u="none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600" b="1" u="sng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사업단에 반납 필수</a:t>
                      </a:r>
                      <a:endParaRPr lang="en-US" altLang="ko-KR" sz="1600" b="1" u="sng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여비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산업체 방문 및 과제관련 자료 조사 등을 위한 출장 경비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전공요소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산학연계 팀만 해당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회의비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 제작 회의에 대한 회의비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산학연계 팀만 해당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사전교육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창의 역량 향상을 위한 사전 교육</a:t>
                      </a:r>
                      <a:endParaRPr lang="en-US" altLang="ko-KR" sz="16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액션러닝 교육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특허실무교육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작품 컨설팅 지원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전문분야 컨설팅 위원</a:t>
                      </a:r>
                      <a:r>
                        <a:rPr lang="ko-KR" altLang="en-US" sz="16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위촉</a:t>
                      </a:r>
                      <a:endParaRPr lang="en-US" altLang="ko-KR" sz="1600" b="1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분야 컨설팅 실시</a:t>
                      </a:r>
                      <a:endParaRPr lang="en-US" altLang="ko-KR" sz="16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전기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전자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기계시스템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제품디자인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사업화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지식재산권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코딩</a:t>
                      </a:r>
                      <a:endParaRPr lang="en-US" altLang="ko-KR" sz="16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특허출원 지원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특허출원 및 등록비 지원</a:t>
                      </a:r>
                      <a:endParaRPr lang="en-US" altLang="ko-KR" sz="16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경진대회 참가 지원</a:t>
                      </a:r>
                      <a:endParaRPr lang="ko-KR" alt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외부 경진대회 및 공모전 참가할 경우 경비 지원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지원항목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 운송비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2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자세한 지원 내용은 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홈페이지 공지사항에 추후 게시 예정</a:t>
                      </a: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캡스톤디자인</a:t>
                      </a:r>
                      <a:r>
                        <a:rPr lang="ko-KR" alt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실습실 지원</a:t>
                      </a:r>
                      <a:endParaRPr lang="en-US" altLang="ko-KR" sz="16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공대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112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작품 제작에 필요한 기계 및 공구 등 구비</a:t>
                      </a:r>
                      <a:endParaRPr lang="en-US" altLang="ko-KR" sz="16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컴퓨터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빔프로젝터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3D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프린터</a:t>
                      </a:r>
                      <a:r>
                        <a:rPr lang="en-US" altLang="ko-KR" sz="16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회의탁자 등 구비</a:t>
                      </a:r>
                      <a:endParaRPr lang="en-US" altLang="ko-KR" sz="16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en-US" altLang="ko-KR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lang="ko-KR" altLang="en-US" sz="16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홈페이지에서 예약 후 사용 가능</a:t>
                      </a:r>
                      <a:endParaRPr lang="en-US" altLang="ko-KR" sz="16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7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절차</a:t>
            </a:r>
            <a:endParaRPr lang="ko-KR" altLang="en-US" b="1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1005319" y="1778273"/>
            <a:ext cx="10201275" cy="1522691"/>
            <a:chOff x="1057274" y="1786750"/>
            <a:chExt cx="10201275" cy="1522691"/>
          </a:xfrm>
        </p:grpSpPr>
        <p:sp>
          <p:nvSpPr>
            <p:cNvPr id="46" name="직사각형 45"/>
            <p:cNvSpPr/>
            <p:nvPr/>
          </p:nvSpPr>
          <p:spPr>
            <a:xfrm>
              <a:off x="1057274" y="1798693"/>
              <a:ext cx="1860441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산업체 수요조사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57274" y="2199551"/>
              <a:ext cx="1860441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algn="just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산학연계 </a:t>
              </a: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캡스톤디자인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    </a:t>
              </a:r>
              <a:r>
                <a:rPr kumimoji="0" lang="ko-KR" altLang="en-US" sz="1200" b="1" i="0" u="none" strike="noStrike" kern="0" cap="none" spc="0" normalizeH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진행을 위한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산업체 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    과제 공모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142483" y="1798292"/>
              <a:ext cx="1762962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참여학과 수요조사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142483" y="2199150"/>
              <a:ext cx="1762962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dirty="0" err="1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캡스톤디자인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운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영 및</a:t>
              </a: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수강신청 현황 조사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26088" y="1798292"/>
              <a:ext cx="1526437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 공지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126088" y="2199150"/>
              <a:ext cx="1526437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캡스톤디자인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 팀 </a:t>
              </a:r>
              <a:endPara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R="0" lvl="0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r>
                <a:rPr kumimoji="0" lang="en-US" altLang="ko-KR" sz="1200" b="1" i="0" u="none" strike="noStrike" kern="0" cap="none" spc="0" normalizeH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   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모집 공지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18251" y="2569429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13779" y="2569429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55673" y="2563658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873168" y="1792521"/>
              <a:ext cx="2390520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설명회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개최</a:t>
              </a:r>
              <a:endParaRPr kumimoji="0" lang="ko-KR" altLang="en-US" sz="15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873168" y="2193379"/>
              <a:ext cx="2390520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lvl="0" latinLnBrk="1">
                <a:buSzPct val="70000"/>
                <a:defRPr/>
              </a:pPr>
              <a:endPara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산학연계 과제 및 아이디어공개</a:t>
              </a: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지원 일정 안내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noProof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신청서 및 계획서 작성 안내</a:t>
              </a:r>
              <a:endParaRPr lang="en-US" altLang="ko-KR" sz="1200" b="1" kern="0" noProof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495589" y="1786750"/>
              <a:ext cx="1762960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신청서 및 계획서 접수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9495589" y="2187608"/>
              <a:ext cx="1762960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지원 신청서 및 작품 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en-US" altLang="ko-KR" sz="1200" b="1" kern="0" dirty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제작 계획서 제출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168994" y="2557887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05320" y="3226170"/>
            <a:ext cx="10201275" cy="1851814"/>
            <a:chOff x="1057275" y="3234647"/>
            <a:chExt cx="10201275" cy="1851814"/>
          </a:xfrm>
        </p:grpSpPr>
        <p:sp>
          <p:nvSpPr>
            <p:cNvPr id="28" name="직사각형 27"/>
            <p:cNvSpPr/>
            <p:nvPr/>
          </p:nvSpPr>
          <p:spPr>
            <a:xfrm>
              <a:off x="1057275" y="3570343"/>
              <a:ext cx="1615576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결과보고서 제출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57275" y="3971201"/>
              <a:ext cx="1615576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R="0" lvl="0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noProof="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결과보고서 제출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90721" y="3569942"/>
              <a:ext cx="2391538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1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kumimoji="0" lang="ko-KR" altLang="en-US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경진대회 개최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90721" y="3970800"/>
              <a:ext cx="2391538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작품 발표 및 우수 작품 시상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Capstone Design Auction</a:t>
              </a: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작은 아이디어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/UCC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공모전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0800000">
              <a:off x="2579896" y="4341079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5183144" y="4341079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92363" y="3564171"/>
              <a:ext cx="3373395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</a:t>
              </a: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디자인 활동 지원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00699" y="3976571"/>
              <a:ext cx="1800000" cy="110989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실험실습비 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사전교육 지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원</a:t>
              </a: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컨설팅 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075862" y="3558400"/>
              <a:ext cx="2182688" cy="406629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선정 및 설명회</a:t>
              </a:r>
              <a:r>
                <a:rPr kumimoji="0" lang="en-US" altLang="ko-KR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(2</a:t>
              </a: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차</a:t>
              </a:r>
              <a:r>
                <a:rPr kumimoji="0" lang="en-US" altLang="ko-KR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kumimoji="0" lang="ko-KR" altLang="en-US" sz="1500" b="1" i="0" u="none" strike="noStrike" kern="0" cap="none" spc="-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개최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075862" y="3959258"/>
              <a:ext cx="2182688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지원 팀 선정</a:t>
              </a:r>
              <a:endParaRPr lang="en-US" altLang="ko-KR" sz="1200" b="1" kern="0" noProof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buSzPct val="70000"/>
                <a:defRPr/>
              </a:pP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예산 지원 절차 안내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8762593" y="4329537"/>
              <a:ext cx="419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5400000">
              <a:off x="10125282" y="3253027"/>
              <a:ext cx="406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endPara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060075" y="3967046"/>
              <a:ext cx="1799010" cy="110989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특허출원 지원</a:t>
              </a:r>
              <a:endPara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경진대회 참가지원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lvl="0" latinLnBrk="1">
                <a:lnSpc>
                  <a:spcPct val="114000"/>
                </a:lnSpc>
                <a:buSzPct val="70000"/>
                <a:defRPr/>
              </a:pPr>
              <a:r>
                <a:rPr lang="ko-KR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b="1" kern="0" dirty="0" smtClean="0">
                  <a:solidFill>
                    <a:schemeClr val="bg2">
                      <a:lumMod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실험 실습실 지원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500129" y="3967046"/>
              <a:ext cx="3365629" cy="1109890"/>
            </a:xfrm>
            <a:prstGeom prst="rect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9C3F097-E331-452F-B413-E71B28082B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1733</Words>
  <Application>Microsoft Office PowerPoint</Application>
  <PresentationFormat>와이드스크린</PresentationFormat>
  <Paragraphs>329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나눔고딕 ExtraBold</vt:lpstr>
      <vt:lpstr>HY중고딕</vt:lpstr>
      <vt:lpstr>맑은 고딕</vt:lpstr>
      <vt:lpstr>Cambria</vt:lpstr>
      <vt:lpstr>나눔고딕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2016-03-04T05:51:58Z</dcterms:created>
  <dcterms:modified xsi:type="dcterms:W3CDTF">2019-09-05T05:18:57Z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TC030310029991</vt:lpwstr>
  </property>
</Properties>
</file>